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10"/>
  </p:notesMasterIdLst>
  <p:sldIdLst>
    <p:sldId id="259" r:id="rId2"/>
    <p:sldId id="257" r:id="rId3"/>
    <p:sldId id="262" r:id="rId4"/>
    <p:sldId id="261" r:id="rId5"/>
    <p:sldId id="266" r:id="rId6"/>
    <p:sldId id="268" r:id="rId7"/>
    <p:sldId id="272" r:id="rId8"/>
    <p:sldId id="271" r:id="rId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65"/>
  </p:normalViewPr>
  <p:slideViewPr>
    <p:cSldViewPr snapToGrid="0">
      <p:cViewPr varScale="1">
        <p:scale>
          <a:sx n="107" d="100"/>
          <a:sy n="107" d="100"/>
        </p:scale>
        <p:origin x="1760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5B9D30-77ED-A345-AD27-316DA254537D}" type="datetimeFigureOut">
              <a:rPr lang="en-US" smtClean="0"/>
              <a:t>10/17/22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9A0FF6-C295-554B-8614-0E215CB012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13944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9A0FF6-C295-554B-8614-0E215CB0129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48149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9A0FF6-C295-554B-8614-0E215CB0129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42395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9A0FF6-C295-554B-8614-0E215CB01299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47282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9A0FF6-C295-554B-8614-0E215CB01299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1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9A0FF6-C295-554B-8614-0E215CB01299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936707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9A0FF6-C295-554B-8614-0E215CB01299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398560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9A0FF6-C295-554B-8614-0E215CB01299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5027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9A0FF6-C295-554B-8614-0E215CB01299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30853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4ABE9-9DB0-4846-8404-8F4635B09267}" type="datetimeFigureOut">
              <a:rPr lang="en-US" smtClean="0"/>
              <a:t>10/17/22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6E243-BCED-1443-977C-DE9D6911E8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49368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4ABE9-9DB0-4846-8404-8F4635B09267}" type="datetimeFigureOut">
              <a:rPr lang="en-US" smtClean="0"/>
              <a:t>10/17/22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6E243-BCED-1443-977C-DE9D6911E8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77581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4ABE9-9DB0-4846-8404-8F4635B09267}" type="datetimeFigureOut">
              <a:rPr lang="en-US" smtClean="0"/>
              <a:t>10/17/22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6E243-BCED-1443-977C-DE9D6911E8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80919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4ABE9-9DB0-4846-8404-8F4635B09267}" type="datetimeFigureOut">
              <a:rPr lang="en-US" smtClean="0"/>
              <a:t>10/17/22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6E243-BCED-1443-977C-DE9D6911E8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59287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4ABE9-9DB0-4846-8404-8F4635B09267}" type="datetimeFigureOut">
              <a:rPr lang="en-US" smtClean="0"/>
              <a:t>10/17/22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6E243-BCED-1443-977C-DE9D6911E8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12302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4ABE9-9DB0-4846-8404-8F4635B09267}" type="datetimeFigureOut">
              <a:rPr lang="en-US" smtClean="0"/>
              <a:t>10/17/22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6E243-BCED-1443-977C-DE9D6911E8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4556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4ABE9-9DB0-4846-8404-8F4635B09267}" type="datetimeFigureOut">
              <a:rPr lang="en-US" smtClean="0"/>
              <a:t>10/17/22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6E243-BCED-1443-977C-DE9D6911E8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09918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4ABE9-9DB0-4846-8404-8F4635B09267}" type="datetimeFigureOut">
              <a:rPr lang="en-US" smtClean="0"/>
              <a:t>10/17/22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6E243-BCED-1443-977C-DE9D6911E8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64514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4ABE9-9DB0-4846-8404-8F4635B09267}" type="datetimeFigureOut">
              <a:rPr lang="en-US" smtClean="0"/>
              <a:t>10/17/22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6E243-BCED-1443-977C-DE9D6911E8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4187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4ABE9-9DB0-4846-8404-8F4635B09267}" type="datetimeFigureOut">
              <a:rPr lang="en-US" smtClean="0"/>
              <a:t>10/17/22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6E243-BCED-1443-977C-DE9D6911E8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41361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4ABE9-9DB0-4846-8404-8F4635B09267}" type="datetimeFigureOut">
              <a:rPr lang="en-US" smtClean="0"/>
              <a:t>10/17/22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6E243-BCED-1443-977C-DE9D6911E8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74452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D4ABE9-9DB0-4846-8404-8F4635B09267}" type="datetimeFigureOut">
              <a:rPr lang="en-US" smtClean="0"/>
              <a:t>10/17/22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A6E243-BCED-1443-977C-DE9D6911E8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7331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london-lmi.startprofile.com/page/climate-kickstart-3" TargetMode="Externa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hyperlink" Target="https://london-lmi.startprofile.com/page/climate-kickstart-3#greenskills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s://london-lmi.startprofile.com/page/climate-kickstart-3#apprenticeships" TargetMode="External"/><Relationship Id="rId3" Type="http://schemas.openxmlformats.org/officeDocument/2006/relationships/image" Target="../media/image1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london-lmi.startprofile.com/page/climate-kickstart-3#college" TargetMode="External"/><Relationship Id="rId11" Type="http://schemas.openxmlformats.org/officeDocument/2006/relationships/image" Target="../media/image9.png"/><Relationship Id="rId5" Type="http://schemas.openxmlformats.org/officeDocument/2006/relationships/image" Target="../media/image6.png"/><Relationship Id="rId10" Type="http://schemas.openxmlformats.org/officeDocument/2006/relationships/hyperlink" Target="https://london-lmi.startprofile.com/page/climate-kickstart-3#degrees" TargetMode="External"/><Relationship Id="rId4" Type="http://schemas.openxmlformats.org/officeDocument/2006/relationships/image" Target="../media/image2.png"/><Relationship Id="rId9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london-lmi.startprofile.com/page/climate-kickstart-3#greenpathway" TargetMode="External"/><Relationship Id="rId5" Type="http://schemas.openxmlformats.org/officeDocument/2006/relationships/image" Target="../media/image10.pn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7330F7B6-761D-AB9E-3E42-93DF2E16658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6" descr="A picture containing toy, room&#10;&#10;Description automatically generated">
            <a:extLst>
              <a:ext uri="{FF2B5EF4-FFF2-40B4-BE49-F238E27FC236}">
                <a16:creationId xmlns:a16="http://schemas.microsoft.com/office/drawing/2014/main" id="{EED4BD40-4817-0DD2-6310-09D7759CD0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364580"/>
            <a:ext cx="8986837" cy="4493419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7C42021A-5DD1-8F02-014B-1434997A31DC}"/>
              </a:ext>
            </a:extLst>
          </p:cNvPr>
          <p:cNvGrpSpPr/>
          <p:nvPr/>
        </p:nvGrpSpPr>
        <p:grpSpPr>
          <a:xfrm>
            <a:off x="457200" y="1122363"/>
            <a:ext cx="5046674" cy="4493589"/>
            <a:chOff x="588581" y="1941302"/>
            <a:chExt cx="5046674" cy="4493589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5771E4D4-C534-8968-5658-3DB2C81BA6AC}"/>
                </a:ext>
              </a:extLst>
            </p:cNvPr>
            <p:cNvSpPr/>
            <p:nvPr/>
          </p:nvSpPr>
          <p:spPr>
            <a:xfrm>
              <a:off x="588581" y="1941302"/>
              <a:ext cx="5046674" cy="3063185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ED6BC26C-7750-E1C8-8814-221F1B79E583}"/>
                </a:ext>
              </a:extLst>
            </p:cNvPr>
            <p:cNvSpPr/>
            <p:nvPr/>
          </p:nvSpPr>
          <p:spPr>
            <a:xfrm>
              <a:off x="588581" y="5550635"/>
              <a:ext cx="5046674" cy="884256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rgbClr val="00B050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6182D93D-D397-3639-93EB-DC8D8B8B7E83}"/>
              </a:ext>
            </a:extLst>
          </p:cNvPr>
          <p:cNvSpPr txBox="1"/>
          <p:nvPr/>
        </p:nvSpPr>
        <p:spPr>
          <a:xfrm>
            <a:off x="727057" y="1779806"/>
            <a:ext cx="485731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Montserrat" pitchFamily="2" charset="77"/>
              </a:rPr>
              <a:t>GREEN PATHWAYS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F9E4C9F-7469-B9F5-4C9C-3265249EEF82}"/>
              </a:ext>
            </a:extLst>
          </p:cNvPr>
          <p:cNvSpPr txBox="1"/>
          <p:nvPr/>
        </p:nvSpPr>
        <p:spPr>
          <a:xfrm>
            <a:off x="727057" y="1242048"/>
            <a:ext cx="34849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  <a:latin typeface="Montserrat" pitchFamily="2" charset="77"/>
              </a:rPr>
              <a:t>Lesson 3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693CCF5-15E0-31F5-D5D4-3E92DA2570ED}"/>
              </a:ext>
            </a:extLst>
          </p:cNvPr>
          <p:cNvSpPr txBox="1"/>
          <p:nvPr/>
        </p:nvSpPr>
        <p:spPr>
          <a:xfrm>
            <a:off x="727057" y="3094336"/>
            <a:ext cx="431302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bg1"/>
                </a:solidFill>
                <a:latin typeface="Montserrat" pitchFamily="2" charset="77"/>
              </a:rPr>
              <a:t>What are green skills and how can you develop these through different education pathways?</a:t>
            </a:r>
          </a:p>
        </p:txBody>
      </p:sp>
      <p:pic>
        <p:nvPicPr>
          <p:cNvPr id="16" name="Picture 15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9371D573-979E-BBF2-E05A-85C8D053614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" y="483352"/>
            <a:ext cx="2547574" cy="505565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791E63D8-FA4B-054F-1992-E84EBC4C4875}"/>
              </a:ext>
            </a:extLst>
          </p:cNvPr>
          <p:cNvSpPr txBox="1"/>
          <p:nvPr/>
        </p:nvSpPr>
        <p:spPr>
          <a:xfrm>
            <a:off x="759851" y="4901824"/>
            <a:ext cx="44413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chemeClr val="bg1"/>
                </a:solidFill>
                <a:latin typeface="Montserrat" pitchFamily="2" charset="77"/>
                <a:hlinkClick r:id="rId5"/>
              </a:rPr>
              <a:t>https://london-lmi.startprofile.com/page/climate-kickstart-3</a:t>
            </a:r>
            <a:endParaRPr lang="en-GB" sz="1400" dirty="0">
              <a:solidFill>
                <a:schemeClr val="bg1"/>
              </a:solidFill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8843825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icture containing toy, room&#10;&#10;Description automatically generated">
            <a:extLst>
              <a:ext uri="{FF2B5EF4-FFF2-40B4-BE49-F238E27FC236}">
                <a16:creationId xmlns:a16="http://schemas.microsoft.com/office/drawing/2014/main" id="{EED4BD40-4817-0DD2-6310-09D7759CD059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14000"/>
          </a:blip>
          <a:stretch>
            <a:fillRect/>
          </a:stretch>
        </p:blipFill>
        <p:spPr>
          <a:xfrm>
            <a:off x="83127" y="2351129"/>
            <a:ext cx="9060873" cy="4530437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6F9E4C9F-7469-B9F5-4C9C-3265249EEF82}"/>
              </a:ext>
            </a:extLst>
          </p:cNvPr>
          <p:cNvSpPr txBox="1"/>
          <p:nvPr/>
        </p:nvSpPr>
        <p:spPr>
          <a:xfrm>
            <a:off x="727057" y="1242048"/>
            <a:ext cx="34849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  <a:latin typeface="Montserrat" pitchFamily="2" charset="77"/>
              </a:rPr>
              <a:t>Lesson 1</a:t>
            </a:r>
          </a:p>
        </p:txBody>
      </p:sp>
      <p:pic>
        <p:nvPicPr>
          <p:cNvPr id="16" name="Picture 15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9371D573-979E-BBF2-E05A-85C8D053614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93455" y="6307209"/>
            <a:ext cx="1458975" cy="289533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4105D039-CFFA-670A-5D75-47DF1F048803}"/>
              </a:ext>
            </a:extLst>
          </p:cNvPr>
          <p:cNvSpPr/>
          <p:nvPr/>
        </p:nvSpPr>
        <p:spPr>
          <a:xfrm>
            <a:off x="0" y="457200"/>
            <a:ext cx="6507678" cy="784848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6E3DDD7-44B5-592E-2E61-F00FC03E3C25}"/>
              </a:ext>
            </a:extLst>
          </p:cNvPr>
          <p:cNvSpPr txBox="1"/>
          <p:nvPr/>
        </p:nvSpPr>
        <p:spPr>
          <a:xfrm>
            <a:off x="2053476" y="540697"/>
            <a:ext cx="44542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  <a:latin typeface="Montserrat" pitchFamily="2" charset="77"/>
              </a:rPr>
              <a:t>GREEN PATHWAYS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2C88E87-D229-0B71-95CC-1FBAF793D9F9}"/>
              </a:ext>
            </a:extLst>
          </p:cNvPr>
          <p:cNvSpPr txBox="1"/>
          <p:nvPr/>
        </p:nvSpPr>
        <p:spPr>
          <a:xfrm>
            <a:off x="683821" y="2550837"/>
            <a:ext cx="7776358" cy="372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latin typeface="Montserrat" pitchFamily="2" charset="77"/>
              </a:rPr>
              <a:t>U</a:t>
            </a:r>
            <a:r>
              <a:rPr lang="en-GB" sz="2400" dirty="0">
                <a:effectLst/>
                <a:latin typeface="Montserrat" pitchFamily="2" charset="77"/>
              </a:rPr>
              <a:t>nderstand what green skills are and review your own.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 dirty="0">
              <a:effectLst/>
              <a:latin typeface="Montserrat" pitchFamily="2" charset="77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effectLst/>
                <a:latin typeface="Montserrat" pitchFamily="2" charset="77"/>
              </a:rPr>
              <a:t>Be able to explain the different pathways available and identify green pathways that can help you progress into a green career.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 dirty="0">
              <a:effectLst/>
              <a:latin typeface="Montserrat" pitchFamily="2" charset="77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effectLst/>
                <a:latin typeface="Montserrat" pitchFamily="2" charset="77"/>
              </a:rPr>
              <a:t>Be able to identify the subjects you are considering at GCSE and beyond.</a:t>
            </a:r>
          </a:p>
          <a:p>
            <a:endParaRPr lang="en-US" sz="20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8C9F8F7-6DE6-9DBD-8EA1-FE9C68E00894}"/>
              </a:ext>
            </a:extLst>
          </p:cNvPr>
          <p:cNvSpPr txBox="1"/>
          <p:nvPr/>
        </p:nvSpPr>
        <p:spPr>
          <a:xfrm>
            <a:off x="596734" y="1849591"/>
            <a:ext cx="61395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00B050"/>
                </a:solidFill>
                <a:latin typeface="Montserrat" pitchFamily="2" charset="77"/>
              </a:rPr>
              <a:t>By the end of todays lesson you will</a:t>
            </a:r>
          </a:p>
        </p:txBody>
      </p:sp>
      <p:pic>
        <p:nvPicPr>
          <p:cNvPr id="21" name="Picture 20" descr="A picture containing text&#10;&#10;Description automatically generated">
            <a:extLst>
              <a:ext uri="{FF2B5EF4-FFF2-40B4-BE49-F238E27FC236}">
                <a16:creationId xmlns:a16="http://schemas.microsoft.com/office/drawing/2014/main" id="{E1542D0D-9319-9F57-9C5C-70BB2903F17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40252" y="0"/>
            <a:ext cx="1734618" cy="1734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68167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icture containing toy, room&#10;&#10;Description automatically generated">
            <a:extLst>
              <a:ext uri="{FF2B5EF4-FFF2-40B4-BE49-F238E27FC236}">
                <a16:creationId xmlns:a16="http://schemas.microsoft.com/office/drawing/2014/main" id="{EED4BD40-4817-0DD2-6310-09D7759CD059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14000"/>
          </a:blip>
          <a:stretch>
            <a:fillRect/>
          </a:stretch>
        </p:blipFill>
        <p:spPr>
          <a:xfrm>
            <a:off x="0" y="2309567"/>
            <a:ext cx="9144000" cy="457200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6F9E4C9F-7469-B9F5-4C9C-3265249EEF82}"/>
              </a:ext>
            </a:extLst>
          </p:cNvPr>
          <p:cNvSpPr txBox="1"/>
          <p:nvPr/>
        </p:nvSpPr>
        <p:spPr>
          <a:xfrm>
            <a:off x="727057" y="1242048"/>
            <a:ext cx="34849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  <a:latin typeface="Montserrat" pitchFamily="2" charset="77"/>
              </a:rPr>
              <a:t>Lesson 1</a:t>
            </a:r>
          </a:p>
        </p:txBody>
      </p:sp>
      <p:pic>
        <p:nvPicPr>
          <p:cNvPr id="16" name="Picture 15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9371D573-979E-BBF2-E05A-85C8D053614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93455" y="6307209"/>
            <a:ext cx="1458975" cy="289533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4105D039-CFFA-670A-5D75-47DF1F048803}"/>
              </a:ext>
            </a:extLst>
          </p:cNvPr>
          <p:cNvSpPr/>
          <p:nvPr/>
        </p:nvSpPr>
        <p:spPr>
          <a:xfrm>
            <a:off x="0" y="457200"/>
            <a:ext cx="6852062" cy="784848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6E3DDD7-44B5-592E-2E61-F00FC03E3C25}"/>
              </a:ext>
            </a:extLst>
          </p:cNvPr>
          <p:cNvSpPr txBox="1"/>
          <p:nvPr/>
        </p:nvSpPr>
        <p:spPr>
          <a:xfrm>
            <a:off x="2053476" y="540697"/>
            <a:ext cx="45254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  <a:latin typeface="Montserrat" pitchFamily="2" charset="77"/>
              </a:rPr>
              <a:t>GREEN PATHWAYS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2C88E87-D229-0B71-95CC-1FBAF793D9F9}"/>
              </a:ext>
            </a:extLst>
          </p:cNvPr>
          <p:cNvSpPr txBox="1"/>
          <p:nvPr/>
        </p:nvSpPr>
        <p:spPr>
          <a:xfrm>
            <a:off x="804697" y="2575145"/>
            <a:ext cx="7023012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>
                <a:effectLst/>
                <a:latin typeface="Montserrat" pitchFamily="2" charset="77"/>
              </a:rPr>
              <a:t>Write down </a:t>
            </a:r>
            <a:r>
              <a:rPr lang="en-GB" sz="3600" b="1" dirty="0">
                <a:effectLst/>
                <a:latin typeface="Montserrat" pitchFamily="2" charset="77"/>
              </a:rPr>
              <a:t>2 skills </a:t>
            </a:r>
            <a:r>
              <a:rPr lang="en-GB" sz="3600" dirty="0">
                <a:effectLst/>
                <a:latin typeface="Montserrat" pitchFamily="2" charset="77"/>
              </a:rPr>
              <a:t>that you think will help with a green job </a:t>
            </a:r>
            <a:r>
              <a:rPr lang="en-GB" sz="3600" dirty="0">
                <a:latin typeface="Montserrat" pitchFamily="2" charset="77"/>
              </a:rPr>
              <a:t>and why they will</a:t>
            </a:r>
            <a:r>
              <a:rPr lang="en-GB" sz="3600" dirty="0">
                <a:effectLst/>
                <a:latin typeface="Montserrat" pitchFamily="2" charset="77"/>
              </a:rPr>
              <a:t> be needed.</a:t>
            </a:r>
          </a:p>
          <a:p>
            <a:br>
              <a:rPr lang="en-GB" sz="3600" dirty="0">
                <a:effectLst/>
                <a:latin typeface="Montserrat" pitchFamily="2" charset="77"/>
              </a:rPr>
            </a:br>
            <a:endParaRPr lang="en-GB" sz="3600" dirty="0">
              <a:effectLst/>
              <a:latin typeface="Montserrat" pitchFamily="2" charset="77"/>
            </a:endParaRPr>
          </a:p>
          <a:p>
            <a:endParaRPr lang="en-US" sz="3600" dirty="0"/>
          </a:p>
        </p:txBody>
      </p:sp>
      <p:pic>
        <p:nvPicPr>
          <p:cNvPr id="21" name="Picture 20" descr="A picture containing text&#10;&#10;Description automatically generated">
            <a:extLst>
              <a:ext uri="{FF2B5EF4-FFF2-40B4-BE49-F238E27FC236}">
                <a16:creationId xmlns:a16="http://schemas.microsoft.com/office/drawing/2014/main" id="{E1542D0D-9319-9F57-9C5C-70BB2903F17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76951" y="-34224"/>
            <a:ext cx="1734618" cy="1734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42441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picture containing chart&#10;&#10;Description automatically generated">
            <a:extLst>
              <a:ext uri="{FF2B5EF4-FFF2-40B4-BE49-F238E27FC236}">
                <a16:creationId xmlns:a16="http://schemas.microsoft.com/office/drawing/2014/main" id="{3185F5CC-FDA4-B887-8B76-B1940F55A2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17" y="1074466"/>
            <a:ext cx="4232470" cy="3174352"/>
          </a:xfrm>
          <a:prstGeom prst="rect">
            <a:avLst/>
          </a:prstGeom>
        </p:spPr>
      </p:pic>
      <p:pic>
        <p:nvPicPr>
          <p:cNvPr id="7" name="Picture 6" descr="A picture containing toy, room&#10;&#10;Description automatically generated">
            <a:extLst>
              <a:ext uri="{FF2B5EF4-FFF2-40B4-BE49-F238E27FC236}">
                <a16:creationId xmlns:a16="http://schemas.microsoft.com/office/drawing/2014/main" id="{EED4BD40-4817-0DD2-6310-09D7759CD059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14000"/>
          </a:blip>
          <a:stretch>
            <a:fillRect/>
          </a:stretch>
        </p:blipFill>
        <p:spPr>
          <a:xfrm>
            <a:off x="-49571" y="2238472"/>
            <a:ext cx="9195859" cy="459793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6F9E4C9F-7469-B9F5-4C9C-3265249EEF82}"/>
              </a:ext>
            </a:extLst>
          </p:cNvPr>
          <p:cNvSpPr txBox="1"/>
          <p:nvPr/>
        </p:nvSpPr>
        <p:spPr>
          <a:xfrm>
            <a:off x="727057" y="1242048"/>
            <a:ext cx="34849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  <a:latin typeface="Montserrat" pitchFamily="2" charset="77"/>
              </a:rPr>
              <a:t>Lesson 1</a:t>
            </a:r>
          </a:p>
        </p:txBody>
      </p:sp>
      <p:pic>
        <p:nvPicPr>
          <p:cNvPr id="16" name="Picture 15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9371D573-979E-BBF2-E05A-85C8D053614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93455" y="6307209"/>
            <a:ext cx="1458975" cy="289533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4105D039-CFFA-670A-5D75-47DF1F048803}"/>
              </a:ext>
            </a:extLst>
          </p:cNvPr>
          <p:cNvSpPr/>
          <p:nvPr/>
        </p:nvSpPr>
        <p:spPr>
          <a:xfrm>
            <a:off x="0" y="457200"/>
            <a:ext cx="7184571" cy="784848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6E3DDD7-44B5-592E-2E61-F00FC03E3C25}"/>
              </a:ext>
            </a:extLst>
          </p:cNvPr>
          <p:cNvSpPr txBox="1"/>
          <p:nvPr/>
        </p:nvSpPr>
        <p:spPr>
          <a:xfrm>
            <a:off x="1418932" y="163811"/>
            <a:ext cx="260561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rgbClr val="00B050"/>
                </a:solidFill>
                <a:latin typeface="Montserrat" pitchFamily="2" charset="77"/>
              </a:rPr>
              <a:t>GREEN PATHWAYS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E44D171-C873-91BC-95AB-829C79CEDA47}"/>
              </a:ext>
            </a:extLst>
          </p:cNvPr>
          <p:cNvSpPr txBox="1"/>
          <p:nvPr/>
        </p:nvSpPr>
        <p:spPr>
          <a:xfrm>
            <a:off x="1512132" y="618792"/>
            <a:ext cx="58475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  <a:latin typeface="Montserrat" pitchFamily="2" charset="77"/>
              </a:rPr>
              <a:t>What are green skills?</a:t>
            </a:r>
          </a:p>
        </p:txBody>
      </p:sp>
      <p:pic>
        <p:nvPicPr>
          <p:cNvPr id="8" name="Picture 7" descr="Icon&#10;&#10;Description automatically generated with medium confidence">
            <a:extLst>
              <a:ext uri="{FF2B5EF4-FFF2-40B4-BE49-F238E27FC236}">
                <a16:creationId xmlns:a16="http://schemas.microsoft.com/office/drawing/2014/main" id="{CA79502D-09C7-86C1-AEEB-BB46B683676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4482" y="35711"/>
            <a:ext cx="1463078" cy="146307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CA4FDAA-D9FD-45E1-06A2-4911FBABCCC8}"/>
              </a:ext>
            </a:extLst>
          </p:cNvPr>
          <p:cNvSpPr txBox="1"/>
          <p:nvPr/>
        </p:nvSpPr>
        <p:spPr>
          <a:xfrm>
            <a:off x="3681351" y="1767481"/>
            <a:ext cx="484513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Montserrat" pitchFamily="2" charset="77"/>
              </a:rPr>
              <a:t>Green skills is a broad term used to refer to the</a:t>
            </a:r>
            <a:r>
              <a:rPr lang="en-GB" sz="2400" b="1" dirty="0">
                <a:latin typeface="Montserrat" pitchFamily="2" charset="77"/>
              </a:rPr>
              <a:t> technical skills, knowledge, behaviours, and capabilities</a:t>
            </a:r>
            <a:endParaRPr lang="en-US" sz="3200" dirty="0">
              <a:latin typeface="Montserrat" pitchFamily="2" charset="77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211DEEB-95A5-BF21-A3C8-58A228D45C07}"/>
              </a:ext>
            </a:extLst>
          </p:cNvPr>
          <p:cNvSpPr txBox="1"/>
          <p:nvPr/>
        </p:nvSpPr>
        <p:spPr>
          <a:xfrm>
            <a:off x="619385" y="3973058"/>
            <a:ext cx="420470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i="0" dirty="0">
                <a:solidFill>
                  <a:srgbClr val="00B050"/>
                </a:solidFill>
                <a:effectLst/>
                <a:latin typeface="Montserrat" pitchFamily="2" charset="77"/>
              </a:rPr>
              <a:t>Hard Skills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i="0" dirty="0">
                <a:solidFill>
                  <a:srgbClr val="212529"/>
                </a:solidFill>
                <a:effectLst/>
                <a:latin typeface="Montserrat" pitchFamily="2" charset="77"/>
              </a:rPr>
              <a:t>Engineering &amp; Technical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i="0" dirty="0">
                <a:solidFill>
                  <a:srgbClr val="212529"/>
                </a:solidFill>
                <a:effectLst/>
                <a:latin typeface="Montserrat" pitchFamily="2" charset="77"/>
              </a:rPr>
              <a:t>Science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i="0" dirty="0">
                <a:solidFill>
                  <a:srgbClr val="212529"/>
                </a:solidFill>
                <a:effectLst/>
                <a:latin typeface="Montserrat" pitchFamily="2" charset="77"/>
              </a:rPr>
              <a:t>Operational Management skills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i="0" dirty="0">
                <a:solidFill>
                  <a:srgbClr val="212529"/>
                </a:solidFill>
                <a:effectLst/>
                <a:latin typeface="Montserrat" pitchFamily="2" charset="77"/>
              </a:rPr>
              <a:t>Monitoring.</a:t>
            </a:r>
            <a:endParaRPr lang="en-US" sz="2400" dirty="0">
              <a:latin typeface="Montserrat" pitchFamily="2" charset="77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4A015F0-F9BF-5B49-8F65-880E921316CD}"/>
              </a:ext>
            </a:extLst>
          </p:cNvPr>
          <p:cNvSpPr txBox="1"/>
          <p:nvPr/>
        </p:nvSpPr>
        <p:spPr>
          <a:xfrm>
            <a:off x="5082219" y="3988027"/>
            <a:ext cx="420470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rgbClr val="00B050"/>
                </a:solidFill>
                <a:latin typeface="Montserrat" pitchFamily="2" charset="77"/>
              </a:rPr>
              <a:t>Soft</a:t>
            </a:r>
            <a:r>
              <a:rPr lang="en-GB" b="1" i="0" dirty="0">
                <a:solidFill>
                  <a:srgbClr val="00B050"/>
                </a:solidFill>
                <a:effectLst/>
                <a:latin typeface="Montserrat" pitchFamily="2" charset="77"/>
              </a:rPr>
              <a:t> Skills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effectLst/>
                <a:latin typeface="Montserrat" pitchFamily="2" charset="77"/>
              </a:rPr>
              <a:t>Design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effectLst/>
                <a:latin typeface="Montserrat" pitchFamily="2" charset="77"/>
              </a:rPr>
              <a:t>Thinking Creativity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effectLst/>
                <a:latin typeface="Montserrat" pitchFamily="2" charset="77"/>
              </a:rPr>
              <a:t>Adaptability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effectLst/>
                <a:latin typeface="Montserrat" pitchFamily="2" charset="77"/>
              </a:rPr>
              <a:t>Resilience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effectLst/>
                <a:latin typeface="Montserrat" pitchFamily="2" charset="77"/>
              </a:rPr>
              <a:t>Empathy.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effectLst/>
              <a:latin typeface="Montserrat" pitchFamily="2" charset="77"/>
            </a:endParaRPr>
          </a:p>
          <a:p>
            <a:endParaRPr lang="en-GB" dirty="0">
              <a:effectLst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1103611-5BCE-B677-A757-C427F6BB3405}"/>
              </a:ext>
            </a:extLst>
          </p:cNvPr>
          <p:cNvSpPr txBox="1"/>
          <p:nvPr/>
        </p:nvSpPr>
        <p:spPr>
          <a:xfrm>
            <a:off x="619385" y="5716063"/>
            <a:ext cx="471450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7"/>
              </a:rPr>
              <a:t>https://london-lmi.startprofile.com/page/climate-kickstart-3#greenskills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2564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1" grpId="0"/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icture containing toy, room&#10;&#10;Description automatically generated">
            <a:extLst>
              <a:ext uri="{FF2B5EF4-FFF2-40B4-BE49-F238E27FC236}">
                <a16:creationId xmlns:a16="http://schemas.microsoft.com/office/drawing/2014/main" id="{EED4BD40-4817-0DD2-6310-09D7759CD059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14000"/>
          </a:blip>
          <a:stretch>
            <a:fillRect/>
          </a:stretch>
        </p:blipFill>
        <p:spPr>
          <a:xfrm>
            <a:off x="-272143" y="2173495"/>
            <a:ext cx="9416143" cy="4708072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6F9E4C9F-7469-B9F5-4C9C-3265249EEF82}"/>
              </a:ext>
            </a:extLst>
          </p:cNvPr>
          <p:cNvSpPr txBox="1"/>
          <p:nvPr/>
        </p:nvSpPr>
        <p:spPr>
          <a:xfrm>
            <a:off x="727057" y="1242048"/>
            <a:ext cx="34849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  <a:latin typeface="Montserrat" pitchFamily="2" charset="77"/>
              </a:rPr>
              <a:t>Lesson 1</a:t>
            </a:r>
          </a:p>
        </p:txBody>
      </p:sp>
      <p:pic>
        <p:nvPicPr>
          <p:cNvPr id="16" name="Picture 15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9371D573-979E-BBF2-E05A-85C8D053614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93455" y="6307209"/>
            <a:ext cx="1458975" cy="289533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4105D039-CFFA-670A-5D75-47DF1F048803}"/>
              </a:ext>
            </a:extLst>
          </p:cNvPr>
          <p:cNvSpPr/>
          <p:nvPr/>
        </p:nvSpPr>
        <p:spPr>
          <a:xfrm>
            <a:off x="0" y="457200"/>
            <a:ext cx="7184571" cy="784848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6E3DDD7-44B5-592E-2E61-F00FC03E3C25}"/>
              </a:ext>
            </a:extLst>
          </p:cNvPr>
          <p:cNvSpPr txBox="1"/>
          <p:nvPr/>
        </p:nvSpPr>
        <p:spPr>
          <a:xfrm>
            <a:off x="1418932" y="163811"/>
            <a:ext cx="260561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rgbClr val="00B050"/>
                </a:solidFill>
                <a:latin typeface="Montserrat" pitchFamily="2" charset="77"/>
              </a:rPr>
              <a:t>GREEN PATHWAYS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E44D171-C873-91BC-95AB-829C79CEDA47}"/>
              </a:ext>
            </a:extLst>
          </p:cNvPr>
          <p:cNvSpPr txBox="1"/>
          <p:nvPr/>
        </p:nvSpPr>
        <p:spPr>
          <a:xfrm>
            <a:off x="1512131" y="596171"/>
            <a:ext cx="58475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  <a:latin typeface="Montserrat" pitchFamily="2" charset="77"/>
              </a:rPr>
              <a:t>What routes can you take?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29BC9A4-F644-A601-D3EB-0C5E407DE33F}"/>
              </a:ext>
            </a:extLst>
          </p:cNvPr>
          <p:cNvSpPr txBox="1"/>
          <p:nvPr/>
        </p:nvSpPr>
        <p:spPr>
          <a:xfrm>
            <a:off x="772885" y="1618015"/>
            <a:ext cx="759822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Montserrat" pitchFamily="2" charset="77"/>
              </a:rPr>
              <a:t>Choose a pathway you are interested in. Using your worksheet explore the options and feedback your findings to the class.</a:t>
            </a:r>
            <a:endParaRPr lang="en-GB" sz="3200" dirty="0">
              <a:solidFill>
                <a:srgbClr val="212529"/>
              </a:solidFill>
              <a:latin typeface="Montserrat" pitchFamily="2" charset="77"/>
            </a:endParaRPr>
          </a:p>
          <a:p>
            <a:endParaRPr lang="en-GB" sz="2400" dirty="0">
              <a:solidFill>
                <a:srgbClr val="212529"/>
              </a:solidFill>
              <a:latin typeface="Montserrat" pitchFamily="2" charset="77"/>
            </a:endParaRPr>
          </a:p>
        </p:txBody>
      </p:sp>
      <p:pic>
        <p:nvPicPr>
          <p:cNvPr id="8" name="Picture 7" descr="Icon&#10;&#10;Description automatically generated">
            <a:extLst>
              <a:ext uri="{FF2B5EF4-FFF2-40B4-BE49-F238E27FC236}">
                <a16:creationId xmlns:a16="http://schemas.microsoft.com/office/drawing/2014/main" id="{312BE1B8-D1C6-C2C8-E304-EFC780EE81E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" y="-16797"/>
            <a:ext cx="1560047" cy="1560047"/>
          </a:xfrm>
          <a:prstGeom prst="rect">
            <a:avLst/>
          </a:prstGeom>
        </p:spPr>
      </p:pic>
      <p:pic>
        <p:nvPicPr>
          <p:cNvPr id="10" name="Picture 9" descr="Application&#10;&#10;Description automatically generated with low confidence">
            <a:hlinkClick r:id="rId6"/>
            <a:extLst>
              <a:ext uri="{FF2B5EF4-FFF2-40B4-BE49-F238E27FC236}">
                <a16:creationId xmlns:a16="http://schemas.microsoft.com/office/drawing/2014/main" id="{0FEFA82A-33B4-9110-333A-EB6EBE9CE92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48376" y="3152816"/>
            <a:ext cx="3975100" cy="863600"/>
          </a:xfrm>
          <a:prstGeom prst="rect">
            <a:avLst/>
          </a:prstGeom>
        </p:spPr>
      </p:pic>
      <p:pic>
        <p:nvPicPr>
          <p:cNvPr id="15" name="Picture 14" descr="Graphical user interface&#10;&#10;Description automatically generated with medium confidence">
            <a:hlinkClick r:id="rId8"/>
            <a:extLst>
              <a:ext uri="{FF2B5EF4-FFF2-40B4-BE49-F238E27FC236}">
                <a16:creationId xmlns:a16="http://schemas.microsoft.com/office/drawing/2014/main" id="{36ADF205-AFFA-1928-8591-E727AB47A6A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448376" y="4152881"/>
            <a:ext cx="3937000" cy="749300"/>
          </a:xfrm>
          <a:prstGeom prst="rect">
            <a:avLst/>
          </a:prstGeom>
        </p:spPr>
      </p:pic>
      <p:pic>
        <p:nvPicPr>
          <p:cNvPr id="18" name="Picture 17" descr="A picture containing graphical user interface&#10;&#10;Description automatically generated">
            <a:hlinkClick r:id="rId10"/>
            <a:extLst>
              <a:ext uri="{FF2B5EF4-FFF2-40B4-BE49-F238E27FC236}">
                <a16:creationId xmlns:a16="http://schemas.microsoft.com/office/drawing/2014/main" id="{59F03941-4EBD-10BD-2F41-58EF2501EC1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469538" y="5091059"/>
            <a:ext cx="3924300" cy="723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7761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icture containing toy, room&#10;&#10;Description automatically generated">
            <a:extLst>
              <a:ext uri="{FF2B5EF4-FFF2-40B4-BE49-F238E27FC236}">
                <a16:creationId xmlns:a16="http://schemas.microsoft.com/office/drawing/2014/main" id="{EED4BD40-4817-0DD2-6310-09D7759CD059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14000"/>
          </a:blip>
          <a:stretch>
            <a:fillRect/>
          </a:stretch>
        </p:blipFill>
        <p:spPr>
          <a:xfrm>
            <a:off x="-47133" y="2285999"/>
            <a:ext cx="9191133" cy="4595567"/>
          </a:xfrm>
          <a:prstGeom prst="rect">
            <a:avLst/>
          </a:prstGeom>
        </p:spPr>
      </p:pic>
      <p:pic>
        <p:nvPicPr>
          <p:cNvPr id="16" name="Picture 15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9371D573-979E-BBF2-E05A-85C8D053614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93455" y="6307209"/>
            <a:ext cx="1458975" cy="289533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4105D039-CFFA-670A-5D75-47DF1F048803}"/>
              </a:ext>
            </a:extLst>
          </p:cNvPr>
          <p:cNvSpPr/>
          <p:nvPr/>
        </p:nvSpPr>
        <p:spPr>
          <a:xfrm>
            <a:off x="0" y="457200"/>
            <a:ext cx="7184571" cy="784848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6E3DDD7-44B5-592E-2E61-F00FC03E3C25}"/>
              </a:ext>
            </a:extLst>
          </p:cNvPr>
          <p:cNvSpPr txBox="1"/>
          <p:nvPr/>
        </p:nvSpPr>
        <p:spPr>
          <a:xfrm>
            <a:off x="1418932" y="163811"/>
            <a:ext cx="260561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rgbClr val="00B050"/>
                </a:solidFill>
                <a:latin typeface="Montserrat" pitchFamily="2" charset="77"/>
              </a:rPr>
              <a:t>GREEN PATHWAYS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E44D171-C873-91BC-95AB-829C79CEDA47}"/>
              </a:ext>
            </a:extLst>
          </p:cNvPr>
          <p:cNvSpPr txBox="1"/>
          <p:nvPr/>
        </p:nvSpPr>
        <p:spPr>
          <a:xfrm>
            <a:off x="1456058" y="618791"/>
            <a:ext cx="58475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  <a:latin typeface="Montserrat" pitchFamily="2" charset="77"/>
              </a:rPr>
              <a:t>What’s your green pathway?</a:t>
            </a:r>
          </a:p>
        </p:txBody>
      </p:sp>
      <p:pic>
        <p:nvPicPr>
          <p:cNvPr id="10" name="Picture 9" descr="A picture containing text, room, bottle cap, gambling house&#10;&#10;Description automatically generated">
            <a:extLst>
              <a:ext uri="{FF2B5EF4-FFF2-40B4-BE49-F238E27FC236}">
                <a16:creationId xmlns:a16="http://schemas.microsoft.com/office/drawing/2014/main" id="{11A61AAA-35E8-7F58-50BE-A831C134D02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37125" y="36291"/>
            <a:ext cx="1456058" cy="145605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79C4627-21A6-5D3E-AF72-AE585C4445B2}"/>
              </a:ext>
            </a:extLst>
          </p:cNvPr>
          <p:cNvSpPr txBox="1"/>
          <p:nvPr/>
        </p:nvSpPr>
        <p:spPr>
          <a:xfrm>
            <a:off x="473101" y="4863944"/>
            <a:ext cx="8061526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latin typeface="Montserrat" pitchFamily="2" charset="77"/>
              </a:rPr>
              <a:t>Using your worksheet complete the different pathways</a:t>
            </a:r>
          </a:p>
          <a:p>
            <a:br>
              <a:rPr lang="en-GB" b="1" dirty="0"/>
            </a:br>
            <a:endParaRPr lang="en-GB" sz="2400" b="1" dirty="0">
              <a:solidFill>
                <a:srgbClr val="212529"/>
              </a:solidFill>
              <a:latin typeface="Montserrat" pitchFamily="2" charset="77"/>
            </a:endParaRPr>
          </a:p>
        </p:txBody>
      </p:sp>
      <p:pic>
        <p:nvPicPr>
          <p:cNvPr id="8" name="Picture 7" descr="A picture containing graphical user interface&#10;&#10;Description automatically generated">
            <a:hlinkClick r:id="rId6"/>
            <a:extLst>
              <a:ext uri="{FF2B5EF4-FFF2-40B4-BE49-F238E27FC236}">
                <a16:creationId xmlns:a16="http://schemas.microsoft.com/office/drawing/2014/main" id="{E97AE749-8C3F-74FF-C6C0-DBF494E1089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9534" y="2124407"/>
            <a:ext cx="8197798" cy="2266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4732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icture containing toy, room&#10;&#10;Description automatically generated">
            <a:extLst>
              <a:ext uri="{FF2B5EF4-FFF2-40B4-BE49-F238E27FC236}">
                <a16:creationId xmlns:a16="http://schemas.microsoft.com/office/drawing/2014/main" id="{EED4BD40-4817-0DD2-6310-09D7759CD059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14000"/>
          </a:blip>
          <a:stretch>
            <a:fillRect/>
          </a:stretch>
        </p:blipFill>
        <p:spPr>
          <a:xfrm>
            <a:off x="-47133" y="2285999"/>
            <a:ext cx="9191133" cy="4595567"/>
          </a:xfrm>
          <a:prstGeom prst="rect">
            <a:avLst/>
          </a:prstGeom>
        </p:spPr>
      </p:pic>
      <p:pic>
        <p:nvPicPr>
          <p:cNvPr id="16" name="Picture 15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9371D573-979E-BBF2-E05A-85C8D053614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93455" y="6307209"/>
            <a:ext cx="1458975" cy="289533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4105D039-CFFA-670A-5D75-47DF1F048803}"/>
              </a:ext>
            </a:extLst>
          </p:cNvPr>
          <p:cNvSpPr/>
          <p:nvPr/>
        </p:nvSpPr>
        <p:spPr>
          <a:xfrm>
            <a:off x="0" y="457200"/>
            <a:ext cx="7184571" cy="784848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6E3DDD7-44B5-592E-2E61-F00FC03E3C25}"/>
              </a:ext>
            </a:extLst>
          </p:cNvPr>
          <p:cNvSpPr txBox="1"/>
          <p:nvPr/>
        </p:nvSpPr>
        <p:spPr>
          <a:xfrm>
            <a:off x="1418932" y="163811"/>
            <a:ext cx="260561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rgbClr val="00B050"/>
                </a:solidFill>
                <a:latin typeface="Montserrat" pitchFamily="2" charset="77"/>
              </a:rPr>
              <a:t>GREEN PATHWAYS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E44D171-C873-91BC-95AB-829C79CEDA47}"/>
              </a:ext>
            </a:extLst>
          </p:cNvPr>
          <p:cNvSpPr txBox="1"/>
          <p:nvPr/>
        </p:nvSpPr>
        <p:spPr>
          <a:xfrm>
            <a:off x="1456058" y="618791"/>
            <a:ext cx="58475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  <a:latin typeface="Montserrat" pitchFamily="2" charset="77"/>
              </a:rPr>
              <a:t>What’s your green pathway?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57C8E04-1723-9378-620E-9ED0E060B783}"/>
              </a:ext>
            </a:extLst>
          </p:cNvPr>
          <p:cNvSpPr txBox="1"/>
          <p:nvPr/>
        </p:nvSpPr>
        <p:spPr>
          <a:xfrm>
            <a:off x="855285" y="2035698"/>
            <a:ext cx="7386296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latin typeface="Montserrat" pitchFamily="2" charset="77"/>
              </a:rPr>
              <a:t>U</a:t>
            </a:r>
            <a:r>
              <a:rPr lang="en-GB" sz="2400" dirty="0">
                <a:effectLst/>
                <a:latin typeface="Montserrat" pitchFamily="2" charset="77"/>
              </a:rPr>
              <a:t>nderstand what green skills are and review your own.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 dirty="0">
              <a:effectLst/>
              <a:latin typeface="Montserrat" pitchFamily="2" charset="77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effectLst/>
                <a:latin typeface="Montserrat" pitchFamily="2" charset="77"/>
              </a:rPr>
              <a:t>Be able to explain the different pathways available and identify green pathways that can help you progress into a green career.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 dirty="0">
              <a:effectLst/>
              <a:latin typeface="Montserrat" pitchFamily="2" charset="77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effectLst/>
                <a:latin typeface="Montserrat" pitchFamily="2" charset="77"/>
              </a:rPr>
              <a:t>Be able to identify the subjects you are considering at GCSE and beyond.</a:t>
            </a:r>
          </a:p>
        </p:txBody>
      </p:sp>
      <p:pic>
        <p:nvPicPr>
          <p:cNvPr id="11" name="Picture 10" descr="A picture containing text&#10;&#10;Description automatically generated">
            <a:extLst>
              <a:ext uri="{FF2B5EF4-FFF2-40B4-BE49-F238E27FC236}">
                <a16:creationId xmlns:a16="http://schemas.microsoft.com/office/drawing/2014/main" id="{3D018D71-BC52-0DCD-ED6E-631B23DB431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40252" y="0"/>
            <a:ext cx="1734618" cy="1734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30336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icture containing toy, room&#10;&#10;Description automatically generated">
            <a:extLst>
              <a:ext uri="{FF2B5EF4-FFF2-40B4-BE49-F238E27FC236}">
                <a16:creationId xmlns:a16="http://schemas.microsoft.com/office/drawing/2014/main" id="{EED4BD40-4817-0DD2-6310-09D7759CD059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14000"/>
          </a:blip>
          <a:stretch>
            <a:fillRect/>
          </a:stretch>
        </p:blipFill>
        <p:spPr>
          <a:xfrm>
            <a:off x="-272143" y="2173495"/>
            <a:ext cx="9416143" cy="4708072"/>
          </a:xfrm>
          <a:prstGeom prst="rect">
            <a:avLst/>
          </a:prstGeom>
        </p:spPr>
      </p:pic>
      <p:pic>
        <p:nvPicPr>
          <p:cNvPr id="16" name="Picture 15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9371D573-979E-BBF2-E05A-85C8D053614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93455" y="6307209"/>
            <a:ext cx="1458975" cy="289533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4105D039-CFFA-670A-5D75-47DF1F048803}"/>
              </a:ext>
            </a:extLst>
          </p:cNvPr>
          <p:cNvSpPr/>
          <p:nvPr/>
        </p:nvSpPr>
        <p:spPr>
          <a:xfrm>
            <a:off x="0" y="457200"/>
            <a:ext cx="7184571" cy="784848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E44D171-C873-91BC-95AB-829C79CEDA47}"/>
              </a:ext>
            </a:extLst>
          </p:cNvPr>
          <p:cNvSpPr txBox="1"/>
          <p:nvPr/>
        </p:nvSpPr>
        <p:spPr>
          <a:xfrm>
            <a:off x="1734618" y="636476"/>
            <a:ext cx="58475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  <a:latin typeface="Montserrat" pitchFamily="2" charset="77"/>
              </a:rPr>
              <a:t>GREEN JOBS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C961DF9-7F68-032D-DA88-A7DDC811BA77}"/>
              </a:ext>
            </a:extLst>
          </p:cNvPr>
          <p:cNvSpPr txBox="1"/>
          <p:nvPr/>
        </p:nvSpPr>
        <p:spPr>
          <a:xfrm>
            <a:off x="541237" y="2029588"/>
            <a:ext cx="8061526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800" dirty="0">
                <a:latin typeface="Montserrat" pitchFamily="2" charset="77"/>
              </a:rPr>
              <a:t>Do you understand </a:t>
            </a:r>
            <a:r>
              <a:rPr lang="en-GB" sz="2800" dirty="0">
                <a:effectLst/>
                <a:latin typeface="Montserrat" pitchFamily="2" charset="77"/>
              </a:rPr>
              <a:t>what green skills are?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800" dirty="0">
              <a:effectLst/>
              <a:latin typeface="Montserrat" pitchFamily="2" charset="77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800" dirty="0">
                <a:effectLst/>
                <a:latin typeface="Montserrat" pitchFamily="2" charset="77"/>
              </a:rPr>
              <a:t>Can you explain the different pathways available to help you progress into a green job?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800" dirty="0">
              <a:effectLst/>
              <a:latin typeface="Montserrat" pitchFamily="2" charset="77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800" dirty="0">
                <a:latin typeface="Montserrat" pitchFamily="2" charset="77"/>
              </a:rPr>
              <a:t>Have </a:t>
            </a:r>
            <a:r>
              <a:rPr lang="en-GB" sz="2800">
                <a:latin typeface="Montserrat" pitchFamily="2" charset="77"/>
              </a:rPr>
              <a:t>you </a:t>
            </a:r>
            <a:r>
              <a:rPr lang="en-GB" sz="2800">
                <a:effectLst/>
                <a:latin typeface="Montserrat" pitchFamily="2" charset="77"/>
              </a:rPr>
              <a:t>identified </a:t>
            </a:r>
            <a:r>
              <a:rPr lang="en-GB" sz="2800" dirty="0">
                <a:effectLst/>
                <a:latin typeface="Montserrat" pitchFamily="2" charset="77"/>
              </a:rPr>
              <a:t>the subjects you are considering at GCSE </a:t>
            </a:r>
            <a:r>
              <a:rPr lang="en-GB" sz="2800">
                <a:effectLst/>
                <a:latin typeface="Montserrat" pitchFamily="2" charset="77"/>
              </a:rPr>
              <a:t>and beyond?</a:t>
            </a:r>
            <a:endParaRPr lang="en-GB" sz="2800" dirty="0">
              <a:effectLst/>
              <a:latin typeface="Montserrat" pitchFamily="2" charset="77"/>
            </a:endParaRPr>
          </a:p>
        </p:txBody>
      </p:sp>
      <p:pic>
        <p:nvPicPr>
          <p:cNvPr id="6" name="Picture 5" descr="A picture containing text&#10;&#10;Description automatically generated">
            <a:extLst>
              <a:ext uri="{FF2B5EF4-FFF2-40B4-BE49-F238E27FC236}">
                <a16:creationId xmlns:a16="http://schemas.microsoft.com/office/drawing/2014/main" id="{69E6D896-8303-2E4D-1D67-CE664990859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431" y="-26846"/>
            <a:ext cx="1734618" cy="1734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72287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202</TotalTime>
  <Words>322</Words>
  <Application>Microsoft Macintosh PowerPoint</Application>
  <PresentationFormat>On-screen Show (4:3)</PresentationFormat>
  <Paragraphs>61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Montserrat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17</cp:lastModifiedBy>
  <cp:revision>6</cp:revision>
  <dcterms:created xsi:type="dcterms:W3CDTF">2022-10-17T13:32:58Z</dcterms:created>
  <dcterms:modified xsi:type="dcterms:W3CDTF">2022-10-17T20:47:21Z</dcterms:modified>
</cp:coreProperties>
</file>